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65" r:id="rId6"/>
    <p:sldId id="266" r:id="rId7"/>
    <p:sldId id="263" r:id="rId8"/>
    <p:sldId id="264" r:id="rId9"/>
    <p:sldId id="267" r:id="rId10"/>
    <p:sldId id="260" r:id="rId11"/>
    <p:sldId id="261" r:id="rId12"/>
    <p:sldId id="262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>
      <p:cViewPr varScale="1">
        <p:scale>
          <a:sx n="114" d="100"/>
          <a:sy n="114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5/16/2015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8955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5/16/2015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836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0760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915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multiple</a:t>
            </a:r>
            <a:r>
              <a:rPr lang="en-US" baseline="0" dirty="0" smtClean="0"/>
              <a:t> points, if necessary.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5851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0225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611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5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FADA7-12A5-4168-87FD-0A7BA931419B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FC5A2C-8CF9-418C-929E-59F23F70E5F3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69BAF-DF50-49A9-A24B-E772F34D4EE8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29F9C-0FE7-4725-BBF1-3A439DEFF6B8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92ABE-290F-4556-9BE6-EA283C4356C3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137221-B4EC-499E-8F13-52A4FCD99E36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F042D-FBEA-40C8-ACF1-388DE857BC66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1A33440A-D04E-4FB0-ACBB-D1FD42651063}" type="datetime1">
              <a:rPr lang="en-US" smtClean="0"/>
              <a:pPr algn="r"/>
              <a:t>5/16/2015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472184"/>
          </a:xfrm>
        </p:spPr>
        <p:txBody>
          <a:bodyPr>
            <a:normAutofit/>
          </a:bodyPr>
          <a:lstStyle/>
          <a:p>
            <a:r>
              <a:rPr lang="en-US" dirty="0" smtClean="0"/>
              <a:t>Alternative Risk Transfer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709545" y="2479583"/>
            <a:ext cx="7406640" cy="1752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future of Reinsurance?</a:t>
            </a:r>
          </a:p>
          <a:p>
            <a:endParaRPr lang="en-US" sz="2000" dirty="0"/>
          </a:p>
          <a:p>
            <a:r>
              <a:rPr lang="en-US" sz="2000" dirty="0" smtClean="0"/>
              <a:t>An introduction for a discussion at the </a:t>
            </a:r>
          </a:p>
          <a:p>
            <a:r>
              <a:rPr lang="fr-FR" sz="2000" dirty="0"/>
              <a:t>Association Internationale de Droit des </a:t>
            </a:r>
            <a:r>
              <a:rPr lang="fr-FR" sz="2000" dirty="0" smtClean="0"/>
              <a:t>Assurances</a:t>
            </a:r>
          </a:p>
          <a:p>
            <a:r>
              <a:rPr lang="fr-FR" sz="2000" dirty="0" err="1" smtClean="0"/>
              <a:t>Vth</a:t>
            </a:r>
            <a:r>
              <a:rPr lang="fr-FR" sz="2000" dirty="0" smtClean="0"/>
              <a:t> AIDA Europe </a:t>
            </a:r>
            <a:r>
              <a:rPr lang="fr-FR" sz="2000" dirty="0" err="1" smtClean="0"/>
              <a:t>Conference</a:t>
            </a:r>
            <a:r>
              <a:rPr lang="fr-FR" sz="2000" dirty="0" smtClean="0"/>
              <a:t>: </a:t>
            </a:r>
            <a:r>
              <a:rPr lang="fr-FR" sz="2000" dirty="0" err="1" smtClean="0"/>
              <a:t>Copenhagen</a:t>
            </a:r>
            <a:endParaRPr lang="fr-FR" sz="2000" dirty="0" smtClean="0"/>
          </a:p>
          <a:p>
            <a:r>
              <a:rPr lang="fr-FR" sz="2000" dirty="0" smtClean="0"/>
              <a:t>Thursday </a:t>
            </a:r>
            <a:r>
              <a:rPr lang="fr-FR" sz="2000" dirty="0" err="1" smtClean="0"/>
              <a:t>June</a:t>
            </a:r>
            <a:r>
              <a:rPr lang="fr-FR" sz="2000" dirty="0" smtClean="0"/>
              <a:t> 11 2015</a:t>
            </a:r>
          </a:p>
          <a:p>
            <a:r>
              <a:rPr lang="fr-FR" sz="2000" dirty="0" smtClean="0"/>
              <a:t>Glenn </a:t>
            </a:r>
            <a:r>
              <a:rPr lang="fr-FR" sz="2000" dirty="0" err="1" smtClean="0"/>
              <a:t>Sexton</a:t>
            </a:r>
            <a:endParaRPr lang="fr-FR" sz="2000" dirty="0" smtClean="0"/>
          </a:p>
          <a:p>
            <a:r>
              <a:rPr lang="fr-FR" sz="2000" i="1" dirty="0" smtClean="0"/>
              <a:t>Consultant </a:t>
            </a:r>
            <a:r>
              <a:rPr lang="fr-FR" sz="2000" dirty="0" err="1" smtClean="0"/>
              <a:t>Equinox</a:t>
            </a:r>
            <a:r>
              <a:rPr lang="fr-FR" sz="2000" dirty="0" smtClean="0"/>
              <a:t> Global Ltd</a:t>
            </a:r>
            <a:endParaRPr lang="fr-FR" sz="2000" i="1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en-US" sz="2000" dirty="0" smtClean="0"/>
          </a:p>
        </p:txBody>
      </p:sp>
      <p:pic>
        <p:nvPicPr>
          <p:cNvPr id="1026" name="Picture 2" descr="http://www.aida.org.uk/images/trans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60" y="332656"/>
            <a:ext cx="1181100" cy="6286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advantages and disadvantages of structures mentioned versus permanent capital</a:t>
            </a:r>
          </a:p>
          <a:p>
            <a:r>
              <a:rPr lang="en-US" dirty="0" smtClean="0"/>
              <a:t>The probability of stability when returns on other investments turn positive (e.g. government bonds)</a:t>
            </a:r>
          </a:p>
          <a:p>
            <a:r>
              <a:rPr lang="en-US" dirty="0" smtClean="0"/>
              <a:t>The possibility of litigation delaying payment under such structures to the extent that a Sponsor might fail following a catastrophic loss event</a:t>
            </a:r>
          </a:p>
          <a:p>
            <a:r>
              <a:rPr lang="en-US" dirty="0" smtClean="0"/>
              <a:t>The general effect on premium rates for all classes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 opinions and research in this presentation are mine alone and no other person or firm should be considered as sharing or agreeing with anything said.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	I am grateful to record the following from which information has been drawn in preparing the above;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>
              <a:buNone/>
            </a:pPr>
            <a:r>
              <a:rPr lang="en-GB" dirty="0" smtClean="0"/>
              <a:t>Artemis website</a:t>
            </a:r>
          </a:p>
          <a:p>
            <a:pPr>
              <a:buNone/>
            </a:pPr>
            <a:r>
              <a:rPr lang="en-GB" dirty="0" err="1" smtClean="0"/>
              <a:t>Ince</a:t>
            </a:r>
            <a:r>
              <a:rPr lang="en-GB" dirty="0" smtClean="0"/>
              <a:t> &amp; Co, solicitors</a:t>
            </a:r>
          </a:p>
          <a:p>
            <a:pPr>
              <a:buNone/>
            </a:pPr>
            <a:r>
              <a:rPr lang="en-GB" dirty="0" smtClean="0"/>
              <a:t>Kennedys, solicitors</a:t>
            </a:r>
          </a:p>
          <a:p>
            <a:pPr>
              <a:buNone/>
            </a:pPr>
            <a:r>
              <a:rPr lang="en-GB" dirty="0" smtClean="0"/>
              <a:t>Various articles in the Financial Times and the Journal of the Chartered Insurance Institute and publications of the Insurance Institute of London.</a:t>
            </a:r>
          </a:p>
          <a:p>
            <a:pPr>
              <a:buNone/>
            </a:pPr>
            <a:r>
              <a:rPr lang="en-GB" dirty="0" smtClean="0"/>
              <a:t> 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Risk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Hurricane Andrew August 1992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177480"/>
            <a:ext cx="7200800" cy="3915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Linked Securities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result of Hurricane Andrew Reinsurers saw that their capital was in danger because of frequency of severe weather events</a:t>
            </a:r>
            <a:endParaRPr lang="en-US" dirty="0"/>
          </a:p>
          <a:p>
            <a:r>
              <a:rPr lang="en-US" dirty="0" smtClean="0"/>
              <a:t>Severity</a:t>
            </a:r>
          </a:p>
          <a:p>
            <a:r>
              <a:rPr lang="en-US" dirty="0" smtClean="0"/>
              <a:t>Concentration</a:t>
            </a:r>
          </a:p>
          <a:p>
            <a:r>
              <a:rPr lang="en-US" dirty="0" smtClean="0"/>
              <a:t>Duration</a:t>
            </a:r>
          </a:p>
          <a:p>
            <a:r>
              <a:rPr lang="en-US" dirty="0" smtClean="0"/>
              <a:t>Legal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Industry Loss Warranties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Based on “Market Loss” i.e. The overall loss recorded by the Market after a particular event.</a:t>
            </a:r>
          </a:p>
          <a:p>
            <a:r>
              <a:rPr lang="en-GB" dirty="0" smtClean="0"/>
              <a:t>The Sponsor of an ILW may not suffer direct loss or may accept a Condition that there is a loss in excess of a stated value sustained as a consequence of the insured event.</a:t>
            </a:r>
          </a:p>
          <a:p>
            <a:r>
              <a:rPr lang="en-GB" dirty="0" smtClean="0"/>
              <a:t>Third party indices provide the basis for definition of the “trigger” which will justify payment from the fund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Industry Loss Warranties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Some questions: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Does the chosen index fully represent the losses in the chosen class (e.g. covers all of the relevant </a:t>
            </a:r>
            <a:r>
              <a:rPr lang="en-GB" dirty="0" smtClean="0"/>
              <a:t>area)?</a:t>
            </a:r>
            <a:endParaRPr lang="en-GB" dirty="0" smtClean="0"/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If more than one index is required to cover the relevant area or class do the providers use the same methods and definitions?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Is recording consistent over the whole area?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How clear is the contract?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0338" y="207299"/>
            <a:ext cx="50193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sz="4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Catastrophe Bonds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60080" y="1067324"/>
            <a:ext cx="259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issued in mid-1990’s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134909" y="1067324"/>
            <a:ext cx="1818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Over 280 to date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60080" y="1357298"/>
            <a:ext cx="189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Hurricane Andrew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143372" y="1357298"/>
            <a:ext cx="19811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 smtClean="0"/>
              <a:t>(ARTEMIS website)</a:t>
            </a:r>
            <a:endParaRPr lang="en-GB" sz="1600" i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965056" y="286467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5751138" y="2864672"/>
            <a:ext cx="114300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572075" y="3156693"/>
            <a:ext cx="0" cy="987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121473" y="3156693"/>
            <a:ext cx="0" cy="987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08045" y="2706407"/>
            <a:ext cx="161748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SPV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108460" y="2721796"/>
            <a:ext cx="161748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Bond Investor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786182" y="4214818"/>
            <a:ext cx="2061209" cy="9358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Collateral account</a:t>
            </a:r>
          </a:p>
          <a:p>
            <a:pPr algn="ctr"/>
            <a:r>
              <a:rPr lang="en-GB" dirty="0" smtClean="0"/>
              <a:t>(Rated investment)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240719" y="2538917"/>
            <a:ext cx="16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Counterparty</a:t>
            </a:r>
          </a:p>
          <a:p>
            <a:pPr algn="ctr"/>
            <a:r>
              <a:rPr lang="en-GB" dirty="0" smtClean="0"/>
              <a:t>or ‘sponsor’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2893618" y="2507482"/>
            <a:ext cx="10235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Premiums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36890" y="2507482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Cash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06604" y="3241628"/>
            <a:ext cx="1287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Investment from sale of notes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65122" y="3364738"/>
            <a:ext cx="1008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Return (income)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28728" y="5429264"/>
            <a:ext cx="48221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Liquidation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On maturity, pay to SPV to redeem Notes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On contingent event, pay to SPV to ‘sponsor’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6715140" y="5429264"/>
            <a:ext cx="2042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Coverage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via issued securities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6286512" y="1071546"/>
            <a:ext cx="24801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Key Terms</a:t>
            </a:r>
          </a:p>
          <a:p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</a:rPr>
              <a:t>SPV</a:t>
            </a:r>
          </a:p>
          <a:p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</a:rPr>
              <a:t>SPI</a:t>
            </a:r>
            <a:r>
              <a:rPr lang="en-GB" sz="1600" dirty="0" smtClean="0"/>
              <a:t> (</a:t>
            </a:r>
            <a:r>
              <a:rPr lang="en-GB" sz="1600" b="1" u="sng" dirty="0" smtClean="0">
                <a:solidFill>
                  <a:schemeClr val="accent5">
                    <a:lumMod val="50000"/>
                  </a:schemeClr>
                </a:solidFill>
              </a:rPr>
              <a:t>SP</a:t>
            </a:r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1600" b="1" u="sng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GB" sz="1600" dirty="0" smtClean="0"/>
              <a:t>nsurer)</a:t>
            </a:r>
          </a:p>
          <a:p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</a:rPr>
              <a:t>SIV</a:t>
            </a:r>
            <a:r>
              <a:rPr lang="en-GB" sz="1600" dirty="0" smtClean="0"/>
              <a:t> (</a:t>
            </a:r>
            <a:r>
              <a:rPr lang="en-GB" sz="1600" b="1" u="sng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en-GB" sz="1600" dirty="0" smtClean="0"/>
              <a:t>P </a:t>
            </a:r>
            <a:r>
              <a:rPr lang="en-GB" sz="1600" b="1" u="sng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GB" sz="1600" dirty="0" smtClean="0"/>
              <a:t>nvestment </a:t>
            </a:r>
            <a:r>
              <a:rPr lang="en-GB" sz="1600" b="1" u="sng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en-GB" sz="1600" dirty="0" smtClean="0"/>
              <a:t>ehicle)</a:t>
            </a:r>
            <a:endParaRPr lang="en-GB" sz="1600" dirty="0"/>
          </a:p>
        </p:txBody>
      </p:sp>
    </p:spTree>
    <p:extLst>
      <p:ext uri="{BB962C8B-B14F-4D97-AF65-F5344CB8AC3E}">
        <p14:creationId xmlns="" xmlns:p14="http://schemas.microsoft.com/office/powerpoint/2010/main" val="34939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7" grpId="0" animBg="1"/>
      <p:bldP spid="19" grpId="0" animBg="1"/>
      <p:bldP spid="20" grpId="0" animBg="1"/>
      <p:bldP spid="21" grpId="0" animBg="1"/>
      <p:bldP spid="31" grpId="0"/>
      <p:bldP spid="32" grpId="0"/>
      <p:bldP spid="33" grpId="0"/>
      <p:bldP spid="34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0338" y="207299"/>
            <a:ext cx="50193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sz="4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Catastrophe Bonds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965056" y="286467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5751138" y="2864672"/>
            <a:ext cx="114300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572075" y="3156693"/>
            <a:ext cx="0" cy="987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121473" y="3156693"/>
            <a:ext cx="0" cy="987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08045" y="2706407"/>
            <a:ext cx="161748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SPV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108460" y="2721796"/>
            <a:ext cx="161748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Bond Investor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786182" y="4214818"/>
            <a:ext cx="2061209" cy="9358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Collateral account</a:t>
            </a:r>
          </a:p>
          <a:p>
            <a:pPr algn="ctr"/>
            <a:r>
              <a:rPr lang="en-GB" dirty="0" smtClean="0"/>
              <a:t>(Rated investment)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240719" y="2538917"/>
            <a:ext cx="16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Counterparty</a:t>
            </a:r>
          </a:p>
          <a:p>
            <a:pPr algn="ctr"/>
            <a:r>
              <a:rPr lang="en-GB" dirty="0" smtClean="0"/>
              <a:t>or ‘sponsor’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2893618" y="2507482"/>
            <a:ext cx="10235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Premiums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36890" y="2507482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Cash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06604" y="3241628"/>
            <a:ext cx="1287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Investment from sale of notes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65122" y="3364738"/>
            <a:ext cx="1008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</a:rPr>
              <a:t>Return (income)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857488" y="2428868"/>
            <a:ext cx="114300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2714612" y="3143248"/>
            <a:ext cx="4357718" cy="20002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5786446" y="2428868"/>
            <a:ext cx="114300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93959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Catastrophe Bonds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Some questions: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How well does the definition fit with the underlying insurance contracts?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Is there a trade-off between speed of settlement and final crystallisation of the impact of the event?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If there is a serious widespread catastrophic event how robust is the fund available to the Sponsor?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How “light” can covenants get?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We Get Here?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accepted that the risk of major weather-related events is likely to increase</a:t>
            </a:r>
          </a:p>
          <a:p>
            <a:r>
              <a:rPr lang="en-US" dirty="0" smtClean="0"/>
              <a:t>Wider primary insurance coverage is likely to increase the impact of widespread loss events; economic growth may increase the value of goods/services at risk</a:t>
            </a:r>
            <a:endParaRPr lang="en-US" dirty="0"/>
          </a:p>
          <a:p>
            <a:r>
              <a:rPr lang="en-US" dirty="0" smtClean="0"/>
              <a:t>Permanent capital for (re)insurers may be provocative of “activist” investors requiring distributions or mergers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DE0C9A-E7EA-4130-A638-8C6570FF0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498</Words>
  <Application>Microsoft Office PowerPoint</Application>
  <PresentationFormat>On-screen Show (4:3)</PresentationFormat>
  <Paragraphs>95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Alternative Risk Transfer</vt:lpstr>
      <vt:lpstr>Transfer of Risk</vt:lpstr>
      <vt:lpstr>Insurance Linked Securities</vt:lpstr>
      <vt:lpstr>Industry Loss Warranties</vt:lpstr>
      <vt:lpstr>Industry Loss Warranties</vt:lpstr>
      <vt:lpstr>Slide 6</vt:lpstr>
      <vt:lpstr>Slide 7</vt:lpstr>
      <vt:lpstr>Catastrophe Bonds</vt:lpstr>
      <vt:lpstr>How Did We Get Here?</vt:lpstr>
      <vt:lpstr>Discussion</vt:lpstr>
      <vt:lpstr>Disclaimer</vt:lpstr>
      <vt:lpstr>Acknowledgements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2015-03-01T17:40:43Z</dcterms:created>
  <dcterms:modified xsi:type="dcterms:W3CDTF">2015-05-16T17:31:21Z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